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5" r:id="rId3"/>
    <p:sldId id="315" r:id="rId5"/>
    <p:sldId id="299" r:id="rId6"/>
    <p:sldId id="328" r:id="rId7"/>
    <p:sldId id="335" r:id="rId8"/>
    <p:sldId id="336" r:id="rId9"/>
    <p:sldId id="323" r:id="rId10"/>
    <p:sldId id="329" r:id="rId11"/>
    <p:sldId id="324" r:id="rId12"/>
    <p:sldId id="325" r:id="rId13"/>
    <p:sldId id="326" r:id="rId14"/>
    <p:sldId id="322" r:id="rId15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等线" panose="02010600030101010101" charset="-122"/>
      <p:regular r:id="rId20"/>
    </p:embeddedFont>
    <p:embeddedFont>
      <p:font typeface="等线 Light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256" y="1062"/>
      </p:cViewPr>
      <p:guideLst>
        <p:guide orient="horz" pos="2172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6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image" Target="../media/image2.svg"/><Relationship Id="rId21" Type="http://schemas.openxmlformats.org/officeDocument/2006/relationships/image" Target="../media/image1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3847" y="3274139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答辩汇报模板</a:t>
            </a:r>
            <a:endParaRPr lang="zh-CN" altLang="en-US" sz="2800" b="1" dirty="0">
              <a:solidFill>
                <a:schemeClr val="bg1">
                  <a:alpha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3848" y="5456348"/>
            <a:ext cx="27857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汇报人：林熙然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3847" y="5926209"/>
            <a:ext cx="41254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5400" b="1" dirty="0">
              <a:solidFill>
                <a:srgbClr val="3843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/>
            <p:cNvSpPr/>
            <p:nvPr>
              <p:custDataLst>
                <p:tags r:id="rId9"/>
              </p:custDataLst>
            </p:nvPr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0"/>
              </p:custDataLst>
            </p:nvPr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1"/>
            </p:custDataLst>
          </p:nvPr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/>
            <p:cNvSpPr/>
            <p:nvPr>
              <p:custDataLst>
                <p:tags r:id="rId12"/>
              </p:custDataLst>
            </p:nvPr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14"/>
            </p:custDataLst>
          </p:nvPr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6"/>
              </p:custDataLst>
            </p:nvPr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7"/>
            </p:custDataLst>
          </p:nvPr>
        </p:nvSpPr>
        <p:spPr>
          <a:xfrm>
            <a:off x="6021982" y="1057196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6608735" y="2071543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9"/>
            </p:custDataLst>
          </p:nvPr>
        </p:nvSpPr>
        <p:spPr>
          <a:xfrm>
            <a:off x="6710218" y="3188010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20"/>
            </p:custDataLst>
          </p:nvPr>
        </p:nvSpPr>
        <p:spPr>
          <a:xfrm>
            <a:off x="6608736" y="4295944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23"/>
            </p:custDataLst>
          </p:nvPr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>
            <p:custDataLst>
              <p:tags r:id="rId24"/>
            </p:custDataLst>
          </p:nvPr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/>
            <p:cNvSpPr/>
            <p:nvPr>
              <p:custDataLst>
                <p:tags r:id="rId25"/>
              </p:custDataLst>
            </p:nvPr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26"/>
              </p:custDataLst>
            </p:nvPr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6115039" y="5473387"/>
            <a:ext cx="21260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项目选题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3163215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2870" y="939165"/>
            <a:ext cx="2715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会议管理系统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1909445" y="2073275"/>
            <a:ext cx="6895465" cy="3091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在工作室的团队活动中，开会是必不可少的主体，但是我们也常常发现，每次会议的时 间并不只是损失在会议中的头脑风暴，在每次会议结束之后，我们仍无法及时回忆起会 议上的细枝末节以及分工安排，这时大家就又会私下里进行不断地询问与确认，最后实 际上的耗时远超我们会议上的时间。因此，考虑到第三方应用的安全性，我们打算采用 自研的会议纪要管理系统，在保证会议纪要不会外泄的前提下，缩短我们的非必要耗时，提高我们的办公效率，优化我们的工作流程，减少沟通误差，提高团队协作效率。同时，让我们能够更好地保护敏感信息，确保团队内部信息的安全性。通过这样的创新举措，我们期待能够更加高效地开展团队活动，提升工作效率，实现更好的团队合作和成果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3163215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登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" y="1258570"/>
            <a:ext cx="4015105" cy="2049780"/>
          </a:xfrm>
          <a:prstGeom prst="rect">
            <a:avLst/>
          </a:prstGeom>
        </p:spPr>
      </p:pic>
      <p:pic>
        <p:nvPicPr>
          <p:cNvPr id="18" name="图片 17" descr="页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461010"/>
            <a:ext cx="5080000" cy="2701925"/>
          </a:xfrm>
          <a:prstGeom prst="rect">
            <a:avLst/>
          </a:prstGeom>
        </p:spPr>
      </p:pic>
      <p:pic>
        <p:nvPicPr>
          <p:cNvPr id="19" name="图片 18" descr="页面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3743960"/>
            <a:ext cx="4465955" cy="2708275"/>
          </a:xfrm>
          <a:prstGeom prst="rect">
            <a:avLst/>
          </a:prstGeom>
        </p:spPr>
      </p:pic>
      <p:pic>
        <p:nvPicPr>
          <p:cNvPr id="20" name="图片 19" descr="查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335" y="3623310"/>
            <a:ext cx="4892040" cy="2934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52673" y="3163215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9"/>
          <p:cNvGrpSpPr/>
          <p:nvPr/>
        </p:nvGrpSpPr>
        <p:grpSpPr>
          <a:xfrm>
            <a:off x="1694815" y="1009650"/>
            <a:ext cx="4514850" cy="1075690"/>
            <a:chOff x="475180" y="170597"/>
            <a:chExt cx="4415049" cy="1339756"/>
          </a:xfrm>
        </p:grpSpPr>
        <p:sp>
          <p:nvSpPr>
            <p:cNvPr id="5" name="矩形 4"/>
            <p:cNvSpPr/>
            <p:nvPr/>
          </p:nvSpPr>
          <p:spPr>
            <a:xfrm>
              <a:off x="2147466" y="170597"/>
              <a:ext cx="1180531" cy="33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333375" algn="just">
                <a:spcAft>
                  <a:spcPts val="1200"/>
                </a:spcAft>
              </a:pPr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页面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2147030" y="1175983"/>
              <a:ext cx="1180531" cy="33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管理员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矩形 6"/>
            <p:cNvSpPr/>
            <p:nvPr/>
          </p:nvSpPr>
          <p:spPr>
            <a:xfrm>
              <a:off x="475180" y="1175983"/>
              <a:ext cx="1180531" cy="33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登录注册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矩形 9"/>
            <p:cNvSpPr/>
            <p:nvPr/>
          </p:nvSpPr>
          <p:spPr>
            <a:xfrm>
              <a:off x="3709698" y="1175983"/>
              <a:ext cx="1180531" cy="3343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59715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普通用户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5" name="直接连接符 11"/>
            <p:cNvCxnSpPr/>
            <p:nvPr/>
          </p:nvCxnSpPr>
          <p:spPr>
            <a:xfrm>
              <a:off x="1030406" y="805218"/>
              <a:ext cx="33437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3"/>
            <p:cNvCxnSpPr/>
            <p:nvPr/>
          </p:nvCxnSpPr>
          <p:spPr>
            <a:xfrm>
              <a:off x="1071350" y="805218"/>
              <a:ext cx="0" cy="3889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4"/>
            <p:cNvCxnSpPr/>
            <p:nvPr/>
          </p:nvCxnSpPr>
          <p:spPr>
            <a:xfrm>
              <a:off x="2770496" y="805218"/>
              <a:ext cx="6824" cy="429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5"/>
            <p:cNvCxnSpPr/>
            <p:nvPr/>
          </p:nvCxnSpPr>
          <p:spPr>
            <a:xfrm>
              <a:off x="4367284" y="793847"/>
              <a:ext cx="6824" cy="4230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8"/>
            <p:cNvCxnSpPr/>
            <p:nvPr/>
          </p:nvCxnSpPr>
          <p:spPr>
            <a:xfrm flipH="1" flipV="1">
              <a:off x="2743200" y="504967"/>
              <a:ext cx="20472" cy="307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661160" y="1021080"/>
            <a:ext cx="1436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页面主要有：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52805" y="2461895"/>
            <a:ext cx="232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数据存储结构主要为：</a:t>
            </a:r>
            <a:endParaRPr lang="zh-CN" altLang="en-US"/>
          </a:p>
        </p:txBody>
      </p:sp>
      <p:grpSp>
        <p:nvGrpSpPr>
          <p:cNvPr id="92" name="组合 92"/>
          <p:cNvGrpSpPr/>
          <p:nvPr/>
        </p:nvGrpSpPr>
        <p:grpSpPr>
          <a:xfrm>
            <a:off x="93980" y="3658235"/>
            <a:ext cx="4342130" cy="1214755"/>
            <a:chOff x="146024" y="286603"/>
            <a:chExt cx="4678460" cy="1214650"/>
          </a:xfrm>
        </p:grpSpPr>
        <p:sp>
          <p:nvSpPr>
            <p:cNvPr id="73" name="流程图: 过程 73"/>
            <p:cNvSpPr/>
            <p:nvPr/>
          </p:nvSpPr>
          <p:spPr>
            <a:xfrm>
              <a:off x="1883391" y="286603"/>
              <a:ext cx="1080000" cy="354841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9304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用户信息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4" name="流程图: 过程 74"/>
            <p:cNvSpPr/>
            <p:nvPr/>
          </p:nvSpPr>
          <p:spPr>
            <a:xfrm>
              <a:off x="146024" y="1146412"/>
              <a:ext cx="1080000" cy="354841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用户名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5" name="流程图: 过程 75"/>
            <p:cNvSpPr/>
            <p:nvPr/>
          </p:nvSpPr>
          <p:spPr>
            <a:xfrm>
              <a:off x="3744484" y="1146412"/>
              <a:ext cx="1080000" cy="354841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9304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申请状态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6" name="流程图: 过程 76"/>
            <p:cNvSpPr/>
            <p:nvPr/>
          </p:nvSpPr>
          <p:spPr>
            <a:xfrm>
              <a:off x="1372048" y="1146412"/>
              <a:ext cx="1080000" cy="354841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密码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7" name="流程图: 过程 77"/>
            <p:cNvSpPr/>
            <p:nvPr/>
          </p:nvSpPr>
          <p:spPr>
            <a:xfrm>
              <a:off x="2520735" y="1146412"/>
              <a:ext cx="1080000" cy="354841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管理员状态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78" name="直接连接符 78"/>
            <p:cNvCxnSpPr/>
            <p:nvPr/>
          </p:nvCxnSpPr>
          <p:spPr>
            <a:xfrm>
              <a:off x="791570" y="832513"/>
              <a:ext cx="36507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7"/>
            <p:cNvCxnSpPr/>
            <p:nvPr/>
          </p:nvCxnSpPr>
          <p:spPr>
            <a:xfrm>
              <a:off x="812041" y="818865"/>
              <a:ext cx="0" cy="368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8"/>
            <p:cNvCxnSpPr/>
            <p:nvPr/>
          </p:nvCxnSpPr>
          <p:spPr>
            <a:xfrm>
              <a:off x="1994847" y="818865"/>
              <a:ext cx="0" cy="368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9"/>
            <p:cNvCxnSpPr/>
            <p:nvPr/>
          </p:nvCxnSpPr>
          <p:spPr>
            <a:xfrm>
              <a:off x="3143533" y="818865"/>
              <a:ext cx="0" cy="368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90"/>
            <p:cNvCxnSpPr/>
            <p:nvPr/>
          </p:nvCxnSpPr>
          <p:spPr>
            <a:xfrm>
              <a:off x="4428697" y="818865"/>
              <a:ext cx="0" cy="368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1"/>
            <p:cNvCxnSpPr>
              <a:stCxn id="73" idx="2"/>
            </p:cNvCxnSpPr>
            <p:nvPr/>
          </p:nvCxnSpPr>
          <p:spPr>
            <a:xfrm>
              <a:off x="2423391" y="641444"/>
              <a:ext cx="0" cy="1842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7"/>
          <p:cNvGrpSpPr/>
          <p:nvPr/>
        </p:nvGrpSpPr>
        <p:grpSpPr>
          <a:xfrm>
            <a:off x="4546600" y="4665980"/>
            <a:ext cx="5121910" cy="1769745"/>
            <a:chOff x="0" y="238836"/>
            <a:chExt cx="5245290" cy="2258704"/>
          </a:xfrm>
        </p:grpSpPr>
        <p:sp>
          <p:nvSpPr>
            <p:cNvPr id="57" name="流程图: 过程 94"/>
            <p:cNvSpPr/>
            <p:nvPr/>
          </p:nvSpPr>
          <p:spPr>
            <a:xfrm>
              <a:off x="2088107" y="1262418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会议信息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8" name="流程图: 过程 95"/>
            <p:cNvSpPr/>
            <p:nvPr/>
          </p:nvSpPr>
          <p:spPr>
            <a:xfrm>
              <a:off x="941742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333375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i</a:t>
              </a:r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d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9" name="流程图: 过程 96"/>
            <p:cNvSpPr/>
            <p:nvPr/>
          </p:nvSpPr>
          <p:spPr>
            <a:xfrm>
              <a:off x="3506925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组别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0" name="流程图: 过程 97"/>
            <p:cNvSpPr/>
            <p:nvPr/>
          </p:nvSpPr>
          <p:spPr>
            <a:xfrm>
              <a:off x="2166686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66675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会议发布者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1" name="流程图: 过程 100"/>
            <p:cNvSpPr/>
            <p:nvPr/>
          </p:nvSpPr>
          <p:spPr>
            <a:xfrm>
              <a:off x="900799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标签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2" name="流程图: 过程 101"/>
            <p:cNvSpPr/>
            <p:nvPr/>
          </p:nvSpPr>
          <p:spPr>
            <a:xfrm>
              <a:off x="3465982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个人纪要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3" name="流程图: 过程 102"/>
            <p:cNvSpPr/>
            <p:nvPr/>
          </p:nvSpPr>
          <p:spPr>
            <a:xfrm>
              <a:off x="2125743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类型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4" name="流程图: 过程 103"/>
            <p:cNvSpPr/>
            <p:nvPr/>
          </p:nvSpPr>
          <p:spPr>
            <a:xfrm>
              <a:off x="4255827" y="1169158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会议内容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5" name="流程图: 过程 104"/>
            <p:cNvSpPr/>
            <p:nvPr/>
          </p:nvSpPr>
          <p:spPr>
            <a:xfrm>
              <a:off x="4255827" y="748352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图片路径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6" name="流程图: 过程 105"/>
            <p:cNvSpPr/>
            <p:nvPr/>
          </p:nvSpPr>
          <p:spPr>
            <a:xfrm>
              <a:off x="4255827" y="1576315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会议主题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7" name="流程图: 过程 106"/>
            <p:cNvSpPr/>
            <p:nvPr/>
          </p:nvSpPr>
          <p:spPr>
            <a:xfrm>
              <a:off x="0" y="118280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同意状态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8" name="流程图: 过程 107"/>
            <p:cNvSpPr/>
            <p:nvPr/>
          </p:nvSpPr>
          <p:spPr>
            <a:xfrm>
              <a:off x="0" y="762000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审核状态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9" name="流程图: 过程 108"/>
            <p:cNvSpPr/>
            <p:nvPr/>
          </p:nvSpPr>
          <p:spPr>
            <a:xfrm>
              <a:off x="0" y="1589963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理由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70" name="直接连接符 109"/>
            <p:cNvCxnSpPr/>
            <p:nvPr/>
          </p:nvCxnSpPr>
          <p:spPr>
            <a:xfrm>
              <a:off x="1395531" y="880281"/>
              <a:ext cx="25498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10"/>
            <p:cNvCxnSpPr/>
            <p:nvPr/>
          </p:nvCxnSpPr>
          <p:spPr>
            <a:xfrm>
              <a:off x="1416002" y="1844723"/>
              <a:ext cx="25691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11"/>
            <p:cNvCxnSpPr/>
            <p:nvPr/>
          </p:nvCxnSpPr>
          <p:spPr>
            <a:xfrm>
              <a:off x="1241946" y="900753"/>
              <a:ext cx="6824" cy="839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2"/>
            <p:cNvCxnSpPr/>
            <p:nvPr/>
          </p:nvCxnSpPr>
          <p:spPr>
            <a:xfrm>
              <a:off x="4007891" y="916675"/>
              <a:ext cx="20472" cy="8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114"/>
            <p:cNvCxnSpPr>
              <a:stCxn id="57" idx="0"/>
            </p:cNvCxnSpPr>
            <p:nvPr/>
          </p:nvCxnSpPr>
          <p:spPr>
            <a:xfrm flipH="1" flipV="1">
              <a:off x="2572603" y="866633"/>
              <a:ext cx="10236" cy="3957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115"/>
            <p:cNvCxnSpPr/>
            <p:nvPr/>
          </p:nvCxnSpPr>
          <p:spPr>
            <a:xfrm flipV="1">
              <a:off x="2599898" y="1535373"/>
              <a:ext cx="0" cy="320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116"/>
            <p:cNvCxnSpPr>
              <a:stCxn id="57" idx="1"/>
            </p:cNvCxnSpPr>
            <p:nvPr/>
          </p:nvCxnSpPr>
          <p:spPr>
            <a:xfrm flipH="1">
              <a:off x="1241946" y="1426191"/>
              <a:ext cx="8461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117"/>
            <p:cNvCxnSpPr/>
            <p:nvPr/>
          </p:nvCxnSpPr>
          <p:spPr>
            <a:xfrm flipH="1">
              <a:off x="3002507" y="1407994"/>
              <a:ext cx="10463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118"/>
            <p:cNvCxnSpPr>
              <a:endCxn id="68" idx="3"/>
            </p:cNvCxnSpPr>
            <p:nvPr/>
          </p:nvCxnSpPr>
          <p:spPr>
            <a:xfrm flipH="1">
              <a:off x="989463" y="925773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19"/>
            <p:cNvCxnSpPr/>
            <p:nvPr/>
          </p:nvCxnSpPr>
          <p:spPr>
            <a:xfrm flipH="1">
              <a:off x="998561" y="1357952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120"/>
            <p:cNvCxnSpPr/>
            <p:nvPr/>
          </p:nvCxnSpPr>
          <p:spPr>
            <a:xfrm flipH="1">
              <a:off x="989463" y="1735540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121"/>
            <p:cNvCxnSpPr>
              <a:endCxn id="61" idx="2"/>
            </p:cNvCxnSpPr>
            <p:nvPr/>
          </p:nvCxnSpPr>
          <p:spPr>
            <a:xfrm flipV="1">
              <a:off x="1395531" y="566382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122"/>
            <p:cNvCxnSpPr/>
            <p:nvPr/>
          </p:nvCxnSpPr>
          <p:spPr>
            <a:xfrm flipV="1">
              <a:off x="2554454" y="552734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123"/>
            <p:cNvCxnSpPr/>
            <p:nvPr/>
          </p:nvCxnSpPr>
          <p:spPr>
            <a:xfrm flipV="1">
              <a:off x="3945389" y="566382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24"/>
            <p:cNvCxnSpPr>
              <a:endCxn id="65" idx="1"/>
            </p:cNvCxnSpPr>
            <p:nvPr/>
          </p:nvCxnSpPr>
          <p:spPr>
            <a:xfrm flipV="1">
              <a:off x="3991970" y="912125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5"/>
            <p:cNvCxnSpPr/>
            <p:nvPr/>
          </p:nvCxnSpPr>
          <p:spPr>
            <a:xfrm flipV="1">
              <a:off x="4028363" y="1392072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26"/>
            <p:cNvCxnSpPr/>
            <p:nvPr/>
          </p:nvCxnSpPr>
          <p:spPr>
            <a:xfrm flipV="1">
              <a:off x="4057933" y="1751464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27"/>
            <p:cNvCxnSpPr>
              <a:endCxn id="58" idx="0"/>
            </p:cNvCxnSpPr>
            <p:nvPr/>
          </p:nvCxnSpPr>
          <p:spPr>
            <a:xfrm>
              <a:off x="1426191" y="1831075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28"/>
            <p:cNvCxnSpPr/>
            <p:nvPr/>
          </p:nvCxnSpPr>
          <p:spPr>
            <a:xfrm>
              <a:off x="2599898" y="1869744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29"/>
            <p:cNvCxnSpPr/>
            <p:nvPr/>
          </p:nvCxnSpPr>
          <p:spPr>
            <a:xfrm>
              <a:off x="3964673" y="1831075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组合 8"/>
          <p:cNvGrpSpPr/>
          <p:nvPr/>
        </p:nvGrpSpPr>
        <p:grpSpPr>
          <a:xfrm>
            <a:off x="3968115" y="2375535"/>
            <a:ext cx="5243195" cy="1884045"/>
            <a:chOff x="0" y="238836"/>
            <a:chExt cx="5245290" cy="2258704"/>
          </a:xfrm>
        </p:grpSpPr>
        <p:sp>
          <p:nvSpPr>
            <p:cNvPr id="136" name="流程图: 过程 130"/>
            <p:cNvSpPr/>
            <p:nvPr/>
          </p:nvSpPr>
          <p:spPr>
            <a:xfrm>
              <a:off x="2088107" y="1262418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57150" algn="just"/>
              <a:r>
                <a:rPr lang="en-US" altLang="zh-CN" sz="90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疑问反馈信息</a:t>
              </a:r>
              <a:endParaRPr lang="en-US" altLang="zh-CN" sz="90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7" name="流程图: 过程 131"/>
            <p:cNvSpPr/>
            <p:nvPr/>
          </p:nvSpPr>
          <p:spPr>
            <a:xfrm>
              <a:off x="941742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333375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i</a:t>
              </a:r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d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8" name="流程图: 过程 132"/>
            <p:cNvSpPr/>
            <p:nvPr/>
          </p:nvSpPr>
          <p:spPr>
            <a:xfrm>
              <a:off x="3506925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组别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9" name="流程图: 过程 133"/>
            <p:cNvSpPr/>
            <p:nvPr/>
          </p:nvSpPr>
          <p:spPr>
            <a:xfrm>
              <a:off x="2166686" y="2169994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66675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会议发布者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0" name="流程图: 过程 134"/>
            <p:cNvSpPr/>
            <p:nvPr/>
          </p:nvSpPr>
          <p:spPr>
            <a:xfrm>
              <a:off x="900799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标签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1" name="流程图: 过程 135"/>
            <p:cNvSpPr/>
            <p:nvPr/>
          </p:nvSpPr>
          <p:spPr>
            <a:xfrm>
              <a:off x="3465982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个人纪要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2" name="流程图: 过程 136"/>
            <p:cNvSpPr/>
            <p:nvPr/>
          </p:nvSpPr>
          <p:spPr>
            <a:xfrm>
              <a:off x="2125743" y="23883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类型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3" name="流程图: 过程 137"/>
            <p:cNvSpPr/>
            <p:nvPr/>
          </p:nvSpPr>
          <p:spPr>
            <a:xfrm>
              <a:off x="4255827" y="1169158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会议内容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4" name="流程图: 过程 138"/>
            <p:cNvSpPr/>
            <p:nvPr/>
          </p:nvSpPr>
          <p:spPr>
            <a:xfrm>
              <a:off x="4255827" y="748352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图片路径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5" name="流程图: 过程 139"/>
            <p:cNvSpPr/>
            <p:nvPr/>
          </p:nvSpPr>
          <p:spPr>
            <a:xfrm>
              <a:off x="4255827" y="1576315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会议主题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6" name="流程图: 过程 140"/>
            <p:cNvSpPr/>
            <p:nvPr/>
          </p:nvSpPr>
          <p:spPr>
            <a:xfrm>
              <a:off x="0" y="1182806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回答状态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7" name="流程图: 过程 141"/>
            <p:cNvSpPr/>
            <p:nvPr/>
          </p:nvSpPr>
          <p:spPr>
            <a:xfrm>
              <a:off x="0" y="762000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提问者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8" name="流程图: 过程 142"/>
            <p:cNvSpPr/>
            <p:nvPr/>
          </p:nvSpPr>
          <p:spPr>
            <a:xfrm>
              <a:off x="0" y="1589963"/>
              <a:ext cx="989463" cy="327546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6670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问题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49" name="直接连接符 143"/>
            <p:cNvCxnSpPr/>
            <p:nvPr/>
          </p:nvCxnSpPr>
          <p:spPr>
            <a:xfrm>
              <a:off x="1395531" y="880281"/>
              <a:ext cx="25498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4"/>
            <p:cNvCxnSpPr/>
            <p:nvPr/>
          </p:nvCxnSpPr>
          <p:spPr>
            <a:xfrm>
              <a:off x="1416002" y="1844723"/>
              <a:ext cx="25691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45"/>
            <p:cNvCxnSpPr/>
            <p:nvPr/>
          </p:nvCxnSpPr>
          <p:spPr>
            <a:xfrm>
              <a:off x="1241946" y="900753"/>
              <a:ext cx="6824" cy="839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46"/>
            <p:cNvCxnSpPr/>
            <p:nvPr/>
          </p:nvCxnSpPr>
          <p:spPr>
            <a:xfrm>
              <a:off x="4007891" y="916675"/>
              <a:ext cx="20472" cy="832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47"/>
            <p:cNvCxnSpPr/>
            <p:nvPr/>
          </p:nvCxnSpPr>
          <p:spPr>
            <a:xfrm flipH="1" flipV="1">
              <a:off x="2572603" y="866633"/>
              <a:ext cx="10236" cy="3957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48"/>
            <p:cNvCxnSpPr/>
            <p:nvPr/>
          </p:nvCxnSpPr>
          <p:spPr>
            <a:xfrm flipV="1">
              <a:off x="2599898" y="1535373"/>
              <a:ext cx="0" cy="320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49"/>
            <p:cNvCxnSpPr/>
            <p:nvPr/>
          </p:nvCxnSpPr>
          <p:spPr>
            <a:xfrm flipH="1">
              <a:off x="1241946" y="1426191"/>
              <a:ext cx="8461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0"/>
            <p:cNvCxnSpPr/>
            <p:nvPr/>
          </p:nvCxnSpPr>
          <p:spPr>
            <a:xfrm flipH="1">
              <a:off x="3002507" y="1407994"/>
              <a:ext cx="10463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1"/>
            <p:cNvCxnSpPr/>
            <p:nvPr/>
          </p:nvCxnSpPr>
          <p:spPr>
            <a:xfrm flipH="1">
              <a:off x="989463" y="925773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2"/>
            <p:cNvCxnSpPr/>
            <p:nvPr/>
          </p:nvCxnSpPr>
          <p:spPr>
            <a:xfrm flipH="1">
              <a:off x="998561" y="1357952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3"/>
            <p:cNvCxnSpPr/>
            <p:nvPr/>
          </p:nvCxnSpPr>
          <p:spPr>
            <a:xfrm flipH="1">
              <a:off x="989463" y="1735540"/>
              <a:ext cx="25930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4"/>
            <p:cNvCxnSpPr/>
            <p:nvPr/>
          </p:nvCxnSpPr>
          <p:spPr>
            <a:xfrm flipV="1">
              <a:off x="1395531" y="566382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55"/>
            <p:cNvCxnSpPr/>
            <p:nvPr/>
          </p:nvCxnSpPr>
          <p:spPr>
            <a:xfrm flipV="1">
              <a:off x="2554454" y="552734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56"/>
            <p:cNvCxnSpPr/>
            <p:nvPr/>
          </p:nvCxnSpPr>
          <p:spPr>
            <a:xfrm flipV="1">
              <a:off x="3945389" y="566382"/>
              <a:ext cx="0" cy="31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57"/>
            <p:cNvCxnSpPr/>
            <p:nvPr/>
          </p:nvCxnSpPr>
          <p:spPr>
            <a:xfrm flipV="1">
              <a:off x="3991970" y="912125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58"/>
            <p:cNvCxnSpPr/>
            <p:nvPr/>
          </p:nvCxnSpPr>
          <p:spPr>
            <a:xfrm flipV="1">
              <a:off x="4028363" y="1392072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59"/>
            <p:cNvCxnSpPr/>
            <p:nvPr/>
          </p:nvCxnSpPr>
          <p:spPr>
            <a:xfrm flipV="1">
              <a:off x="4057933" y="1751464"/>
              <a:ext cx="263857" cy="2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0"/>
            <p:cNvCxnSpPr/>
            <p:nvPr/>
          </p:nvCxnSpPr>
          <p:spPr>
            <a:xfrm>
              <a:off x="1426191" y="1831075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箭头连接符 161"/>
            <p:cNvCxnSpPr/>
            <p:nvPr/>
          </p:nvCxnSpPr>
          <p:spPr>
            <a:xfrm>
              <a:off x="2599898" y="1869744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2"/>
            <p:cNvCxnSpPr/>
            <p:nvPr/>
          </p:nvCxnSpPr>
          <p:spPr>
            <a:xfrm>
              <a:off x="3964673" y="1831075"/>
              <a:ext cx="10283" cy="338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流程图: 过程 164"/>
            <p:cNvSpPr/>
            <p:nvPr/>
          </p:nvSpPr>
          <p:spPr>
            <a:xfrm>
              <a:off x="1310185" y="1050878"/>
              <a:ext cx="511791" cy="34119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回答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70" name="连接符: 肘形 165"/>
            <p:cNvCxnSpPr>
              <a:endCxn id="169" idx="3"/>
            </p:cNvCxnSpPr>
            <p:nvPr/>
          </p:nvCxnSpPr>
          <p:spPr>
            <a:xfrm rot="10800000">
              <a:off x="1821976" y="1221475"/>
              <a:ext cx="279779" cy="8188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5004" y="509861"/>
            <a:ext cx="26564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52185" y="2001483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52185" y="2582349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73628" y="3163215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73628" y="3744081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73628" y="4324947"/>
            <a:ext cx="1787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1245" y="1230630"/>
            <a:ext cx="509397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管理员和普通用户的功能主要有以下功能：</a:t>
            </a:r>
            <a:endParaRPr lang="zh-CN" altLang="en-US"/>
          </a:p>
        </p:txBody>
      </p:sp>
      <p:grpSp>
        <p:nvGrpSpPr>
          <p:cNvPr id="38" name="组合 38"/>
          <p:cNvGrpSpPr/>
          <p:nvPr/>
        </p:nvGrpSpPr>
        <p:grpSpPr>
          <a:xfrm>
            <a:off x="977900" y="1863725"/>
            <a:ext cx="5363210" cy="1337310"/>
            <a:chOff x="194223" y="300250"/>
            <a:chExt cx="4636423" cy="1337483"/>
          </a:xfrm>
        </p:grpSpPr>
        <p:sp>
          <p:nvSpPr>
            <p:cNvPr id="23" name="流程图: 过程 21"/>
            <p:cNvSpPr/>
            <p:nvPr/>
          </p:nvSpPr>
          <p:spPr>
            <a:xfrm>
              <a:off x="2166611" y="300250"/>
              <a:ext cx="852985" cy="37531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1049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管理员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流程图: 过程 22"/>
            <p:cNvSpPr/>
            <p:nvPr/>
          </p:nvSpPr>
          <p:spPr>
            <a:xfrm>
              <a:off x="1490760" y="1262419"/>
              <a:ext cx="972000" cy="37531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71450" algn="just"/>
              <a:r>
                <a:rPr lang="en-US" altLang="zh-CN" sz="90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疑问/反馈</a:t>
              </a:r>
              <a:endParaRPr lang="en-US" altLang="zh-CN" sz="90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" name="流程图: 过程 26"/>
            <p:cNvSpPr/>
            <p:nvPr/>
          </p:nvSpPr>
          <p:spPr>
            <a:xfrm>
              <a:off x="194223" y="1262419"/>
              <a:ext cx="972000" cy="37531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0" algn="l"/>
              <a:r>
                <a:rPr lang="en-US" altLang="zh-CN" sz="90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管理会议纪要</a:t>
              </a:r>
              <a:endParaRPr lang="en-US" altLang="zh-CN" sz="90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流程图: 过程 27"/>
            <p:cNvSpPr/>
            <p:nvPr/>
          </p:nvSpPr>
          <p:spPr>
            <a:xfrm>
              <a:off x="2650819" y="1262419"/>
              <a:ext cx="972000" cy="37531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228600" algn="just"/>
              <a:r>
                <a:rPr lang="en-US" altLang="zh-CN" sz="90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筛选</a:t>
              </a:r>
              <a:endParaRPr lang="en-US" altLang="zh-CN" sz="90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8" name="流程图: 过程 28"/>
            <p:cNvSpPr/>
            <p:nvPr/>
          </p:nvSpPr>
          <p:spPr>
            <a:xfrm>
              <a:off x="3858646" y="1262419"/>
              <a:ext cx="972000" cy="375314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26365" algn="just"/>
              <a:r>
                <a:rPr lang="en-US" altLang="zh-CN" sz="90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用户申请</a:t>
              </a:r>
              <a:endParaRPr lang="en-US" altLang="zh-CN" sz="90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30" name="直接连接符 30"/>
            <p:cNvCxnSpPr/>
            <p:nvPr/>
          </p:nvCxnSpPr>
          <p:spPr>
            <a:xfrm flipV="1">
              <a:off x="661917" y="859809"/>
              <a:ext cx="3712191" cy="13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1"/>
            <p:cNvCxnSpPr/>
            <p:nvPr/>
          </p:nvCxnSpPr>
          <p:spPr>
            <a:xfrm>
              <a:off x="2593075" y="682388"/>
              <a:ext cx="0" cy="2047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3"/>
            <p:cNvCxnSpPr/>
            <p:nvPr/>
          </p:nvCxnSpPr>
          <p:spPr>
            <a:xfrm>
              <a:off x="668741" y="880280"/>
              <a:ext cx="0" cy="450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4"/>
            <p:cNvCxnSpPr/>
            <p:nvPr/>
          </p:nvCxnSpPr>
          <p:spPr>
            <a:xfrm>
              <a:off x="2035791" y="873456"/>
              <a:ext cx="0" cy="4253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6"/>
            <p:cNvCxnSpPr/>
            <p:nvPr/>
          </p:nvCxnSpPr>
          <p:spPr>
            <a:xfrm>
              <a:off x="4380932" y="852985"/>
              <a:ext cx="13647" cy="4844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7"/>
            <p:cNvCxnSpPr/>
            <p:nvPr/>
          </p:nvCxnSpPr>
          <p:spPr>
            <a:xfrm>
              <a:off x="3166281" y="859809"/>
              <a:ext cx="6824" cy="4390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7"/>
          <p:cNvGrpSpPr/>
          <p:nvPr/>
        </p:nvGrpSpPr>
        <p:grpSpPr>
          <a:xfrm>
            <a:off x="1177290" y="3787775"/>
            <a:ext cx="5394325" cy="1278255"/>
            <a:chOff x="227" y="163773"/>
            <a:chExt cx="4567142" cy="1278341"/>
          </a:xfrm>
        </p:grpSpPr>
        <p:sp>
          <p:nvSpPr>
            <p:cNvPr id="40" name="流程图: 过程 40"/>
            <p:cNvSpPr/>
            <p:nvPr/>
          </p:nvSpPr>
          <p:spPr>
            <a:xfrm>
              <a:off x="1863984" y="163773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l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普通用户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1" name="流程图: 过程 41"/>
            <p:cNvSpPr/>
            <p:nvPr/>
          </p:nvSpPr>
          <p:spPr>
            <a:xfrm>
              <a:off x="1208892" y="1128213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查看纪要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3" name="流程图: 过程 43"/>
            <p:cNvSpPr/>
            <p:nvPr/>
          </p:nvSpPr>
          <p:spPr>
            <a:xfrm>
              <a:off x="227" y="1128215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上传纪要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4" name="流程图: 过程 44"/>
            <p:cNvSpPr/>
            <p:nvPr/>
          </p:nvSpPr>
          <p:spPr>
            <a:xfrm>
              <a:off x="3617722" y="1128215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个人中心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5" name="流程图: 过程 45"/>
            <p:cNvSpPr/>
            <p:nvPr/>
          </p:nvSpPr>
          <p:spPr>
            <a:xfrm>
              <a:off x="2349495" y="1128215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13335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疑问反馈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6" name="流程图: 过程 46"/>
            <p:cNvSpPr/>
            <p:nvPr/>
          </p:nvSpPr>
          <p:spPr>
            <a:xfrm>
              <a:off x="3631369" y="172871"/>
              <a:ext cx="936000" cy="313899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indent="0" algn="just"/>
              <a:r>
                <a:rPr lang="en-US" altLang="zh-CN" sz="1050" kern="100">
                  <a:solidFill>
                    <a:srgbClr val="000000"/>
                  </a:solidFill>
                  <a:latin typeface="等线" panose="02010600030101010101" charset="-122"/>
                  <a:ea typeface="等线" panose="02010600030101010101" charset="-122"/>
                  <a:cs typeface="Times New Roman" panose="02020603050405020304"/>
                  <a:sym typeface="Times New Roman" panose="02020603050405020304"/>
                </a:rPr>
                <a:t>申请管理员</a:t>
              </a:r>
              <a:endPara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49" name="直接连接符 49"/>
            <p:cNvCxnSpPr/>
            <p:nvPr/>
          </p:nvCxnSpPr>
          <p:spPr>
            <a:xfrm flipV="1">
              <a:off x="395785" y="777922"/>
              <a:ext cx="3739486" cy="68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50"/>
            <p:cNvCxnSpPr/>
            <p:nvPr/>
          </p:nvCxnSpPr>
          <p:spPr>
            <a:xfrm>
              <a:off x="409433" y="784622"/>
              <a:ext cx="0" cy="368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1"/>
            <p:cNvCxnSpPr/>
            <p:nvPr/>
          </p:nvCxnSpPr>
          <p:spPr>
            <a:xfrm>
              <a:off x="1708245" y="793720"/>
              <a:ext cx="0" cy="368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2"/>
            <p:cNvCxnSpPr/>
            <p:nvPr/>
          </p:nvCxnSpPr>
          <p:spPr>
            <a:xfrm>
              <a:off x="2800009" y="784749"/>
              <a:ext cx="0" cy="368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3"/>
            <p:cNvCxnSpPr/>
            <p:nvPr/>
          </p:nvCxnSpPr>
          <p:spPr>
            <a:xfrm>
              <a:off x="4116961" y="775778"/>
              <a:ext cx="0" cy="368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4"/>
            <p:cNvCxnSpPr/>
            <p:nvPr/>
          </p:nvCxnSpPr>
          <p:spPr>
            <a:xfrm>
              <a:off x="2333767" y="486693"/>
              <a:ext cx="15442" cy="33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6"/>
            <p:cNvCxnSpPr>
              <a:stCxn id="40" idx="3"/>
              <a:endCxn id="46" idx="1"/>
            </p:cNvCxnSpPr>
            <p:nvPr/>
          </p:nvCxnSpPr>
          <p:spPr>
            <a:xfrm>
              <a:off x="2799643" y="320672"/>
              <a:ext cx="831284" cy="90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/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8513" y="3077373"/>
            <a:ext cx="645439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0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1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2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3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4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5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6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7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8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19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0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1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2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3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4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5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26.xml><?xml version="1.0" encoding="utf-8"?>
<p:tagLst xmlns:p="http://schemas.openxmlformats.org/presentationml/2006/main">
  <p:tag name="commondata" val="eyJoZGlkIjoiMmFiNTAxNGQyOWIxZDEzOTIzZGI2NmMzM2Y4MjFjYmMifQ=="/>
</p:tagLst>
</file>

<file path=ppt/tags/tag3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4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5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6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7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8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ags/tag9.xml><?xml version="1.0" encoding="utf-8"?>
<p:tagLst xmlns:p="http://schemas.openxmlformats.org/presentationml/2006/main">
  <p:tag name="KSO_WM_DIAGRAM_VIRTUALLY_FRAME" val="{&quot;height&quot;:400.58755905511816,&quot;left&quot;:416.72377952755903,&quot;top&quot;:75.84275590551181,&quot;width&quot;:449.429370078740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WPS 演示</Application>
  <PresentationFormat>宽屏</PresentationFormat>
  <Paragraphs>208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Sitka Text</vt:lpstr>
      <vt:lpstr>微软雅黑 Light</vt:lpstr>
      <vt:lpstr>Novecento wide Bold</vt:lpstr>
      <vt:lpstr>思源黑体 Medium</vt:lpstr>
      <vt:lpstr>黑体</vt:lpstr>
      <vt:lpstr>微软雅黑</vt:lpstr>
      <vt:lpstr>Montserrat Light</vt:lpstr>
      <vt:lpstr>等线</vt:lpstr>
      <vt:lpstr>Arial Unicode MS</vt:lpstr>
      <vt:lpstr>等线 Light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Sesen</cp:lastModifiedBy>
  <cp:revision>13</cp:revision>
  <dcterms:created xsi:type="dcterms:W3CDTF">2022-04-30T16:30:00Z</dcterms:created>
  <dcterms:modified xsi:type="dcterms:W3CDTF">2024-04-26T15:32:25Z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4342EC1316374B41A8CBD9DB51D4D4F5_12</vt:lpwstr>
  </property>
  <property fmtid="{D5CDD505-2E9C-101B-9397-08002B2CF9AE}" pid="3" name="KSOProductBuildVer">
    <vt:lpwstr>2052-12.1.0.16729</vt:lpwstr>
  </property>
</Properties>
</file>